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2568-978C-4BFB-B896-889A444192C2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1F2A01-255D-4A84-84D9-FC9B32CFE3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2568-978C-4BFB-B896-889A444192C2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2A01-255D-4A84-84D9-FC9B32CFE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2568-978C-4BFB-B896-889A444192C2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2A01-255D-4A84-84D9-FC9B32CFE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612568-978C-4BFB-B896-889A444192C2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A1F2A01-255D-4A84-84D9-FC9B32CFE3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2568-978C-4BFB-B896-889A444192C2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2A01-255D-4A84-84D9-FC9B32CFE3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2568-978C-4BFB-B896-889A444192C2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2A01-255D-4A84-84D9-FC9B32CFE3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2A01-255D-4A84-84D9-FC9B32CFE3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2568-978C-4BFB-B896-889A444192C2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2568-978C-4BFB-B896-889A444192C2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2A01-255D-4A84-84D9-FC9B32CFE3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2568-978C-4BFB-B896-889A444192C2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2A01-255D-4A84-84D9-FC9B32CFE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612568-978C-4BFB-B896-889A444192C2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1F2A01-255D-4A84-84D9-FC9B32CFE3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2568-978C-4BFB-B896-889A444192C2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1F2A01-255D-4A84-84D9-FC9B32CFE3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A612568-978C-4BFB-B896-889A444192C2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A1F2A01-255D-4A84-84D9-FC9B32CFE3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63272" cy="3579444"/>
          </a:xfrm>
        </p:spPr>
        <p:txBody>
          <a:bodyPr/>
          <a:lstStyle/>
          <a:p>
            <a:r>
              <a:rPr lang="uk-UA" dirty="0" smtClean="0">
                <a:solidFill>
                  <a:srgbClr val="7030A0"/>
                </a:solidFill>
              </a:rPr>
              <a:t>Звіт керівника </a:t>
            </a:r>
            <a:br>
              <a:rPr lang="uk-UA" dirty="0" smtClean="0">
                <a:solidFill>
                  <a:srgbClr val="7030A0"/>
                </a:solidFill>
              </a:rPr>
            </a:br>
            <a:r>
              <a:rPr lang="uk-UA" dirty="0" smtClean="0">
                <a:solidFill>
                  <a:srgbClr val="7030A0"/>
                </a:solidFill>
              </a:rPr>
              <a:t>Грузької гімназії </a:t>
            </a:r>
            <a:br>
              <a:rPr lang="uk-UA" dirty="0" smtClean="0">
                <a:solidFill>
                  <a:srgbClr val="7030A0"/>
                </a:solidFill>
              </a:rPr>
            </a:br>
            <a:r>
              <a:rPr lang="uk-UA" dirty="0" smtClean="0">
                <a:solidFill>
                  <a:srgbClr val="7030A0"/>
                </a:solidFill>
              </a:rPr>
              <a:t>за 2023-2024 </a:t>
            </a:r>
            <a:r>
              <a:rPr lang="uk-UA" dirty="0" err="1" smtClean="0">
                <a:solidFill>
                  <a:srgbClr val="7030A0"/>
                </a:solidFill>
              </a:rPr>
              <a:t>н.р</a:t>
            </a:r>
            <a:r>
              <a:rPr lang="uk-UA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z="2400" dirty="0" smtClean="0"/>
              <a:t>12 учнів 1-2  класів  оцінені вербально і оформлені свідоцтва досягнень;</a:t>
            </a:r>
            <a:endParaRPr lang="ru-RU" sz="2400" dirty="0" smtClean="0"/>
          </a:p>
          <a:p>
            <a:pPr lvl="0"/>
            <a:r>
              <a:rPr lang="uk-UA" sz="2400" dirty="0" smtClean="0"/>
              <a:t>11 учнів 4 класу оцінено </a:t>
            </a:r>
            <a:r>
              <a:rPr lang="uk-UA" sz="2400" dirty="0" err="1" smtClean="0"/>
              <a:t>рівнево</a:t>
            </a:r>
            <a:r>
              <a:rPr lang="uk-UA" sz="2400" dirty="0" smtClean="0"/>
              <a:t> і оформлено свідоцтво досягнень та видані свідоцтва про закінчення початкової школи.</a:t>
            </a:r>
            <a:endParaRPr lang="ru-RU" sz="2400" dirty="0" smtClean="0"/>
          </a:p>
          <a:p>
            <a:pPr lvl="0"/>
            <a:r>
              <a:rPr lang="uk-UA" sz="2800" dirty="0" smtClean="0"/>
              <a:t>Середній бал</a:t>
            </a:r>
          </a:p>
          <a:p>
            <a:pPr lvl="0"/>
            <a:r>
              <a:rPr lang="uk-UA" sz="2800" dirty="0" smtClean="0"/>
              <a:t> учнів 6 класу 8,5;</a:t>
            </a:r>
          </a:p>
          <a:p>
            <a:pPr lvl="0"/>
            <a:r>
              <a:rPr lang="uk-UA" sz="2800" dirty="0" smtClean="0"/>
              <a:t> учнів 7 класу -7,7 ;</a:t>
            </a:r>
          </a:p>
          <a:p>
            <a:pPr lvl="0"/>
            <a:r>
              <a:rPr lang="uk-UA" sz="2800" dirty="0" smtClean="0"/>
              <a:t> учнів 8 класу – 6,0 ;</a:t>
            </a:r>
          </a:p>
          <a:p>
            <a:pPr lvl="0"/>
            <a:r>
              <a:rPr lang="uk-UA" sz="2800" dirty="0" smtClean="0"/>
              <a:t> учнів 9 класу - 7,4.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7030A0"/>
                </a:solidFill>
              </a:rPr>
              <a:t>Підсумки навчання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z="3200" dirty="0" err="1" smtClean="0"/>
              <a:t>МО</a:t>
            </a:r>
            <a:r>
              <a:rPr lang="uk-UA" sz="3200" dirty="0" smtClean="0"/>
              <a:t> вчителів суспільно-гуманітарного </a:t>
            </a:r>
            <a:r>
              <a:rPr lang="uk-UA" sz="3200" dirty="0" smtClean="0"/>
              <a:t>циклу;</a:t>
            </a:r>
            <a:endParaRPr lang="ru-RU" sz="3200" dirty="0" smtClean="0"/>
          </a:p>
          <a:p>
            <a:pPr lvl="0"/>
            <a:r>
              <a:rPr lang="uk-UA" sz="3200" dirty="0" err="1" smtClean="0"/>
              <a:t>МО</a:t>
            </a:r>
            <a:r>
              <a:rPr lang="uk-UA" sz="3200" dirty="0" smtClean="0"/>
              <a:t> вчителів</a:t>
            </a:r>
            <a:r>
              <a:rPr lang="uk-UA" sz="3200" dirty="0" smtClean="0"/>
              <a:t> </a:t>
            </a:r>
            <a:r>
              <a:rPr lang="uk-UA" sz="3200" dirty="0" smtClean="0"/>
              <a:t>природничо-математичного циклу;</a:t>
            </a:r>
            <a:endParaRPr lang="ru-RU" sz="3200" dirty="0" smtClean="0"/>
          </a:p>
          <a:p>
            <a:pPr lvl="0"/>
            <a:r>
              <a:rPr lang="uk-UA" sz="3200" dirty="0" err="1" smtClean="0"/>
              <a:t>МО</a:t>
            </a:r>
            <a:r>
              <a:rPr lang="uk-UA" sz="3200" dirty="0" smtClean="0"/>
              <a:t> вчителів початкових </a:t>
            </a:r>
            <a:r>
              <a:rPr lang="uk-UA" sz="3200" dirty="0" smtClean="0"/>
              <a:t>класів;</a:t>
            </a:r>
            <a:endParaRPr lang="ru-RU" sz="3200" dirty="0" smtClean="0"/>
          </a:p>
          <a:p>
            <a:pPr lvl="0"/>
            <a:r>
              <a:rPr lang="uk-UA" sz="3200" dirty="0" err="1" smtClean="0"/>
              <a:t>МО</a:t>
            </a:r>
            <a:r>
              <a:rPr lang="uk-UA" sz="3200" dirty="0" smtClean="0"/>
              <a:t> класних </a:t>
            </a:r>
            <a:r>
              <a:rPr lang="uk-UA" sz="3200" dirty="0" smtClean="0"/>
              <a:t>керівників.</a:t>
            </a:r>
            <a:endParaRPr lang="ru-RU" sz="32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7030A0"/>
                </a:solidFill>
              </a:rPr>
              <a:t>Методична робота гімназії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7030A0"/>
                </a:solidFill>
              </a:rPr>
              <a:t>Виховна робота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203" t="14892" r="44664" b="4784"/>
          <a:stretch>
            <a:fillRect/>
          </a:stretch>
        </p:blipFill>
        <p:spPr bwMode="auto">
          <a:xfrm>
            <a:off x="611560" y="1268759"/>
            <a:ext cx="3744416" cy="434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14706" t="15547" r="44441" b="6688"/>
          <a:stretch>
            <a:fillRect/>
          </a:stretch>
        </p:blipFill>
        <p:spPr bwMode="auto">
          <a:xfrm>
            <a:off x="4283968" y="1916832"/>
            <a:ext cx="4596722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7030A0"/>
                </a:solidFill>
              </a:rPr>
              <a:t>Патріотичне виховання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147" name="Picture 3" descr="C:\Users\PK_Home\Desktop\422288525_2250812055310088_386093548973968986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4735226" cy="3554380"/>
          </a:xfrm>
          <a:prstGeom prst="rect">
            <a:avLst/>
          </a:prstGeom>
          <a:noFill/>
        </p:spPr>
      </p:pic>
      <p:pic>
        <p:nvPicPr>
          <p:cNvPr id="6146" name="Picture 2" descr="C:\Users\PK_Home\Desktop\428601276_2269719310086029_190805239986167166_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852936"/>
            <a:ext cx="2834934" cy="3779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7030A0"/>
                </a:solidFill>
              </a:rPr>
              <a:t>Патріотичне виховання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194" name="Picture 2" descr="C:\Users\PK_Home\Desktop\412901306_2229361534121807_1404484620079446047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5040560" cy="3783570"/>
          </a:xfrm>
          <a:prstGeom prst="rect">
            <a:avLst/>
          </a:prstGeom>
          <a:noFill/>
        </p:spPr>
      </p:pic>
      <p:pic>
        <p:nvPicPr>
          <p:cNvPr id="8195" name="Picture 3" descr="C:\Users\PK_Home\Desktop\404907928_2211418239249470_5826141786086082075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122474"/>
            <a:ext cx="4540190" cy="3409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7030A0"/>
                </a:solidFill>
              </a:rPr>
              <a:t>Допомога ЗСУ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170" name="Picture 2" descr="C:\Users\PK_Home\Desktop\418726335_2242129686178325_4474425412536812184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3104964" cy="4139952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340768"/>
            <a:ext cx="5140132" cy="386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7030A0"/>
                </a:solidFill>
              </a:rPr>
              <a:t>Допомога ЗСУ: пельмені на ярмарок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9218" name="Picture 2" descr="C:\Users\PK_Home\Desktop\изображение_viber_2024-06-20_02-03-57-6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924944"/>
            <a:ext cx="4076379" cy="3059832"/>
          </a:xfrm>
          <a:prstGeom prst="rect">
            <a:avLst/>
          </a:prstGeom>
          <a:noFill/>
        </p:spPr>
      </p:pic>
      <p:pic>
        <p:nvPicPr>
          <p:cNvPr id="9219" name="Picture 3" descr="C:\Users\PK_Home\Desktop\изображение_viber_2024-06-20_02-03-57-7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3817066" cy="5085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85584" cy="2492896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/>
            </a:r>
            <a:br>
              <a:rPr lang="uk-UA" sz="3600" dirty="0" smtClean="0">
                <a:solidFill>
                  <a:srgbClr val="FF0000"/>
                </a:solidFill>
              </a:rPr>
            </a:br>
            <a:r>
              <a:rPr lang="uk-UA" sz="3600" dirty="0" smtClean="0">
                <a:solidFill>
                  <a:srgbClr val="FF0000"/>
                </a:solidFill>
              </a:rPr>
              <a:t/>
            </a:r>
            <a:br>
              <a:rPr lang="uk-UA" sz="3600" dirty="0" smtClean="0">
                <a:solidFill>
                  <a:srgbClr val="FF0000"/>
                </a:solidFill>
              </a:rPr>
            </a:br>
            <a:r>
              <a:rPr lang="uk-UA" sz="3600" dirty="0" smtClean="0">
                <a:solidFill>
                  <a:srgbClr val="FF0000"/>
                </a:solidFill>
              </a:rPr>
              <a:t/>
            </a:r>
            <a:br>
              <a:rPr lang="uk-UA" sz="3600" dirty="0" smtClean="0">
                <a:solidFill>
                  <a:srgbClr val="FF0000"/>
                </a:solidFill>
              </a:rPr>
            </a:br>
            <a:r>
              <a:rPr lang="uk-UA" sz="3600" dirty="0" smtClean="0">
                <a:solidFill>
                  <a:srgbClr val="FF0000"/>
                </a:solidFill>
              </a:rPr>
              <a:t/>
            </a:r>
            <a:br>
              <a:rPr lang="uk-UA" sz="3600" dirty="0" smtClean="0">
                <a:solidFill>
                  <a:srgbClr val="FF0000"/>
                </a:solidFill>
              </a:rPr>
            </a:br>
            <a:r>
              <a:rPr lang="uk-UA" sz="3600" dirty="0" smtClean="0">
                <a:solidFill>
                  <a:srgbClr val="FF0000"/>
                </a:solidFill>
              </a:rPr>
              <a:t/>
            </a:r>
            <a:br>
              <a:rPr lang="uk-UA" sz="3600" dirty="0" smtClean="0">
                <a:solidFill>
                  <a:srgbClr val="FF0000"/>
                </a:solidFill>
              </a:rPr>
            </a:br>
            <a:r>
              <a:rPr lang="uk-UA" sz="3600" dirty="0" smtClean="0">
                <a:solidFill>
                  <a:srgbClr val="FF0000"/>
                </a:solidFill>
              </a:rPr>
              <a:t>За період 2023/2024 навчального року за рахунок бюджетних надходжень, коштом громади , спонсорів ТОВ АП «Грузьке» , із залученням батьківської допомоги: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2636912"/>
            <a:ext cx="8219256" cy="3459088"/>
          </a:xfrm>
        </p:spPr>
        <p:txBody>
          <a:bodyPr>
            <a:normAutofit lnSpcReduction="10000"/>
          </a:bodyPr>
          <a:lstStyle/>
          <a:p>
            <a:pPr lvl="0"/>
            <a:r>
              <a:rPr lang="uk-UA" b="1" dirty="0" smtClean="0"/>
              <a:t>побудовано укриття, розраховане на 70 осіб;</a:t>
            </a:r>
            <a:endParaRPr lang="ru-RU" b="1" dirty="0" smtClean="0"/>
          </a:p>
          <a:p>
            <a:pPr lvl="0"/>
            <a:r>
              <a:rPr lang="uk-UA" b="1" dirty="0" smtClean="0"/>
              <a:t>відремонтовано ворота, підлогу в 8 класі (агропідприємство)</a:t>
            </a:r>
            <a:endParaRPr lang="ru-RU" b="1" dirty="0" smtClean="0"/>
          </a:p>
          <a:p>
            <a:pPr>
              <a:buNone/>
            </a:pPr>
            <a:r>
              <a:rPr lang="uk-UA" b="1" dirty="0" smtClean="0">
                <a:solidFill>
                  <a:srgbClr val="FF0000"/>
                </a:solidFill>
              </a:rPr>
              <a:t>За рахунок бюджетних надходжень: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/>
            <a:r>
              <a:rPr lang="uk-UA" b="1" dirty="0" smtClean="0"/>
              <a:t>придбано обладнання для уроків природничо-математичного циклу;</a:t>
            </a:r>
            <a:endParaRPr lang="ru-RU" b="1" dirty="0" smtClean="0"/>
          </a:p>
          <a:p>
            <a:pPr lvl="0"/>
            <a:r>
              <a:rPr lang="uk-UA" b="1" dirty="0" smtClean="0"/>
              <a:t>придбано фарбу та будівельні матеріали для ремонту коридорів, їдальні, спортзалу.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548680"/>
            <a:ext cx="8352928" cy="5616624"/>
          </a:xfrm>
        </p:spPr>
        <p:txBody>
          <a:bodyPr/>
          <a:lstStyle/>
          <a:p>
            <a:r>
              <a:rPr lang="uk-UA" sz="3200" dirty="0" smtClean="0"/>
              <a:t>Висловлюю щиру подяку за співпрацю: учням – за бажання вчитися, учителям — за творчість, за любов до своєї професії; батькам — за допомогу, розуміння, підтримку і сподіваюсь на подальшу плідну співпрацю; </a:t>
            </a:r>
          </a:p>
          <a:p>
            <a:pPr>
              <a:buNone/>
            </a:pPr>
            <a:r>
              <a:rPr lang="uk-UA" sz="3200" dirty="0" smtClean="0"/>
              <a:t>технічному персоналу за</a:t>
            </a:r>
          </a:p>
          <a:p>
            <a:pPr>
              <a:buNone/>
            </a:pPr>
            <a:r>
              <a:rPr lang="uk-UA" sz="3200" dirty="0" smtClean="0"/>
              <a:t> їх щоденну працю,</a:t>
            </a:r>
          </a:p>
          <a:p>
            <a:pPr>
              <a:buNone/>
            </a:pPr>
            <a:r>
              <a:rPr lang="uk-UA" sz="3200" dirty="0" smtClean="0"/>
              <a:t> за чистоту в навчальному </a:t>
            </a:r>
          </a:p>
          <a:p>
            <a:pPr>
              <a:buNone/>
            </a:pPr>
            <a:r>
              <a:rPr lang="uk-UA" sz="3200" dirty="0" smtClean="0"/>
              <a:t>закладі та на території . </a:t>
            </a:r>
            <a:endParaRPr lang="ru-RU" sz="32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Літній польовий букет з ромашками та волошками | замовити кві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212976"/>
            <a:ext cx="3168352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z="3600" dirty="0" smtClean="0"/>
              <a:t>Освітнє середовище закладу освіти;</a:t>
            </a:r>
            <a:endParaRPr lang="ru-RU" sz="3600" dirty="0" smtClean="0"/>
          </a:p>
          <a:p>
            <a:pPr lvl="0"/>
            <a:r>
              <a:rPr lang="uk-UA" sz="3600" dirty="0" smtClean="0"/>
              <a:t>Система оцінювання здобувачів освіти;</a:t>
            </a:r>
            <a:endParaRPr lang="ru-RU" sz="3600" dirty="0" smtClean="0"/>
          </a:p>
          <a:p>
            <a:pPr lvl="0"/>
            <a:r>
              <a:rPr lang="uk-UA" sz="3600" dirty="0" smtClean="0"/>
              <a:t>Оцінювання педагогічної діяльності педагогічних працівників;</a:t>
            </a:r>
            <a:endParaRPr lang="ru-RU" sz="3600" dirty="0" smtClean="0"/>
          </a:p>
          <a:p>
            <a:pPr lvl="0"/>
            <a:r>
              <a:rPr lang="uk-UA" sz="3600" dirty="0" smtClean="0"/>
              <a:t>Управлінські процеси закладу освіти.</a:t>
            </a:r>
            <a:endParaRPr lang="ru-RU" sz="36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7030A0"/>
                </a:solidFill>
              </a:rPr>
              <a:t>Напрямки роботи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7030A0"/>
                </a:solidFill>
              </a:rPr>
              <a:t>Безпечне освітнє </a:t>
            </a:r>
            <a:r>
              <a:rPr lang="uk-UA" dirty="0" err="1" smtClean="0">
                <a:solidFill>
                  <a:srgbClr val="7030A0"/>
                </a:solidFill>
              </a:rPr>
              <a:t>сердовище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450816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PK_Home\Desktop\439841394_2312086805849279_760847079600303491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84784"/>
            <a:ext cx="3559895" cy="4726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7030A0"/>
                </a:solidFill>
              </a:rPr>
              <a:t>Безпечне освітнє </a:t>
            </a:r>
            <a:r>
              <a:rPr lang="uk-UA" dirty="0" err="1" smtClean="0">
                <a:solidFill>
                  <a:srgbClr val="7030A0"/>
                </a:solidFill>
              </a:rPr>
              <a:t>сердовище</a:t>
            </a:r>
            <a:endParaRPr lang="ru-RU" dirty="0"/>
          </a:p>
        </p:txBody>
      </p:sp>
      <p:pic>
        <p:nvPicPr>
          <p:cNvPr id="2050" name="Picture 2" descr="C:\Users\PK_Home\Desktop\436440479_2307217466336213_6034689350110602124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36912"/>
            <a:ext cx="3419872" cy="3419872"/>
          </a:xfrm>
          <a:prstGeom prst="rect">
            <a:avLst/>
          </a:prstGeom>
          <a:noFill/>
        </p:spPr>
      </p:pic>
      <p:pic>
        <p:nvPicPr>
          <p:cNvPr id="2051" name="Picture 3" descr="C:\Users\PK_Home\Desktop\437055326_2307217556336204_427685826520364491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340768"/>
            <a:ext cx="4644008" cy="3483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7030A0"/>
                </a:solidFill>
              </a:rPr>
              <a:t>Безпечне освітнє </a:t>
            </a:r>
            <a:r>
              <a:rPr lang="uk-UA" dirty="0" err="1" smtClean="0">
                <a:solidFill>
                  <a:srgbClr val="7030A0"/>
                </a:solidFill>
              </a:rPr>
              <a:t>сердовище</a:t>
            </a:r>
            <a:endParaRPr lang="ru-RU" dirty="0"/>
          </a:p>
        </p:txBody>
      </p:sp>
      <p:pic>
        <p:nvPicPr>
          <p:cNvPr id="3074" name="Picture 2" descr="C:\Users\PK_Home\Desktop\436380720_2307217809669512_5402277091554706873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060848"/>
            <a:ext cx="2510454" cy="4572000"/>
          </a:xfrm>
          <a:prstGeom prst="rect">
            <a:avLst/>
          </a:prstGeom>
          <a:noFill/>
        </p:spPr>
      </p:pic>
      <p:pic>
        <p:nvPicPr>
          <p:cNvPr id="3075" name="Picture 3" descr="C:\Users\PK_Home\Desktop\436422995_2307217933002833_423057890135621571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5542923" cy="415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uk-UA" sz="2800" dirty="0" smtClean="0"/>
              <a:t>видання відповідних наказів;</a:t>
            </a:r>
            <a:endParaRPr lang="ru-RU" sz="2800" dirty="0" smtClean="0"/>
          </a:p>
          <a:p>
            <a:pPr lvl="0"/>
            <a:r>
              <a:rPr lang="uk-UA" sz="2800" dirty="0" smtClean="0"/>
              <a:t>затвердження списку дітей пільгової категорії;</a:t>
            </a:r>
            <a:endParaRPr lang="ru-RU" sz="2800" dirty="0" smtClean="0"/>
          </a:p>
          <a:p>
            <a:pPr lvl="0"/>
            <a:r>
              <a:rPr lang="uk-UA" sz="2800" dirty="0" smtClean="0"/>
              <a:t>відпрацювання режиму і графіка харчування дітей;</a:t>
            </a:r>
            <a:endParaRPr lang="ru-RU" sz="2800" dirty="0" smtClean="0"/>
          </a:p>
          <a:p>
            <a:pPr lvl="0"/>
            <a:r>
              <a:rPr lang="uk-UA" sz="2800" dirty="0" smtClean="0"/>
              <a:t>приймання продуктів харчування і продовольчої сировини гарантованої якості;</a:t>
            </a:r>
            <a:endParaRPr lang="ru-RU" sz="2800" dirty="0" smtClean="0"/>
          </a:p>
          <a:p>
            <a:pPr lvl="0"/>
            <a:r>
              <a:rPr lang="uk-UA" sz="2800" dirty="0" smtClean="0"/>
              <a:t>складання меню-розкладу;</a:t>
            </a:r>
            <a:endParaRPr lang="ru-RU" sz="2800" dirty="0" smtClean="0"/>
          </a:p>
          <a:p>
            <a:pPr lvl="0"/>
            <a:r>
              <a:rPr lang="uk-UA" sz="2800" dirty="0" smtClean="0"/>
              <a:t>виготовлення страв;</a:t>
            </a:r>
            <a:endParaRPr lang="ru-RU" sz="2800" dirty="0" smtClean="0"/>
          </a:p>
          <a:p>
            <a:pPr lvl="0"/>
            <a:r>
              <a:rPr lang="uk-UA" sz="2800" dirty="0" smtClean="0"/>
              <a:t>проведення реалізації готових страв;</a:t>
            </a:r>
            <a:endParaRPr lang="ru-RU" sz="2800" dirty="0" smtClean="0"/>
          </a:p>
          <a:p>
            <a:pPr lvl="0"/>
            <a:r>
              <a:rPr lang="uk-UA" sz="2800" dirty="0" smtClean="0"/>
              <a:t>ведення обліку дітей, які отримують безкоштовне гаряче харчування, а також гаряче харчування за кошти батьків; дітей ;</a:t>
            </a:r>
            <a:endParaRPr lang="ru-RU" sz="2800" dirty="0" smtClean="0"/>
          </a:p>
          <a:p>
            <a:pPr lvl="0"/>
            <a:r>
              <a:rPr lang="uk-UA" sz="2800" dirty="0" smtClean="0"/>
              <a:t>контроль за харчуванням з боку адміністрації, класних керівників, батьків учнів;</a:t>
            </a: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7030A0"/>
                </a:solidFill>
              </a:rPr>
              <a:t>Складові процесу організації харчування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7030A0"/>
                </a:solidFill>
              </a:rPr>
              <a:t>Меню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429" t="21192" r="22429" b="9509"/>
          <a:stretch>
            <a:fillRect/>
          </a:stretch>
        </p:blipFill>
        <p:spPr bwMode="auto">
          <a:xfrm>
            <a:off x="4211960" y="3140968"/>
            <a:ext cx="446449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18686" t="33970" r="43782" b="32060"/>
          <a:stretch>
            <a:fillRect/>
          </a:stretch>
        </p:blipFill>
        <p:spPr bwMode="auto">
          <a:xfrm>
            <a:off x="395536" y="1268760"/>
            <a:ext cx="450832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dirty="0" smtClean="0"/>
              <a:t>Відповідно до рішення 41 сесії 8 скликання від 05.09.2023 року </a:t>
            </a:r>
            <a:r>
              <a:rPr lang="uk-UA" sz="2800" dirty="0" err="1" smtClean="0"/>
              <a:t>Краснопільської</a:t>
            </a:r>
            <a:r>
              <a:rPr lang="uk-UA" sz="2800" dirty="0" smtClean="0"/>
              <a:t> сільської ради, певні категорії дітей харчувалися коштом громади: 100 % пільгу мають</a:t>
            </a:r>
          </a:p>
          <a:p>
            <a:r>
              <a:rPr lang="uk-UA" sz="2800" dirty="0" smtClean="0"/>
              <a:t> діти ВПО – 3 учні, </a:t>
            </a:r>
          </a:p>
          <a:p>
            <a:r>
              <a:rPr lang="uk-UA" sz="2800" dirty="0" smtClean="0"/>
              <a:t>діти учасників бойових дій, мобілізованих – 12  діти військовослужбовців, зниклих </a:t>
            </a:r>
            <a:r>
              <a:rPr lang="uk-UA" sz="2800" dirty="0" err="1" smtClean="0"/>
              <a:t>безвісти-</a:t>
            </a:r>
            <a:r>
              <a:rPr lang="uk-UA" sz="2800" dirty="0" smtClean="0"/>
              <a:t>  1 50% пільгу мають діти з багатодітних родин - 6 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7030A0"/>
                </a:solidFill>
              </a:rPr>
              <a:t>Пільги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z="3200" dirty="0" smtClean="0"/>
              <a:t>43  учні переведено  на наступний рік навчання;</a:t>
            </a:r>
          </a:p>
          <a:p>
            <a:pPr lvl="0">
              <a:buNone/>
            </a:pPr>
            <a:endParaRPr lang="ru-RU" sz="3200" dirty="0" smtClean="0"/>
          </a:p>
          <a:p>
            <a:pPr lvl="0"/>
            <a:r>
              <a:rPr lang="uk-UA" sz="3200" dirty="0" smtClean="0"/>
              <a:t>5  учнів випущено із гімназії;</a:t>
            </a:r>
          </a:p>
          <a:p>
            <a:pPr lvl="0">
              <a:buNone/>
            </a:pPr>
            <a:endParaRPr lang="ru-RU" sz="3200" dirty="0" smtClean="0"/>
          </a:p>
          <a:p>
            <a:pPr lvl="0"/>
            <a:r>
              <a:rPr lang="uk-UA" sz="3200" dirty="0" smtClean="0"/>
              <a:t>1  учень 7 класу Лісовський Ярослав  нагороджений Похвальним листом  «За високі досягнення у навчанні»;</a:t>
            </a:r>
            <a:endParaRPr lang="ru-RU" sz="32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7030A0"/>
                </a:solidFill>
              </a:rPr>
              <a:t>Підсумки навчання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66</TotalTime>
  <Words>393</Words>
  <Application>Microsoft Office PowerPoint</Application>
  <PresentationFormat>Экран (4:3)</PresentationFormat>
  <Paragraphs>59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Звіт керівника  Грузької гімназії  за 2023-2024 н.р.</vt:lpstr>
      <vt:lpstr>Напрямки роботи</vt:lpstr>
      <vt:lpstr>Безпечне освітнє сердовище</vt:lpstr>
      <vt:lpstr>Безпечне освітнє сердовище</vt:lpstr>
      <vt:lpstr>Безпечне освітнє сердовище</vt:lpstr>
      <vt:lpstr>Складові процесу організації харчування</vt:lpstr>
      <vt:lpstr>Меню </vt:lpstr>
      <vt:lpstr>Пільги</vt:lpstr>
      <vt:lpstr>Підсумки навчання</vt:lpstr>
      <vt:lpstr>Підсумки навчання</vt:lpstr>
      <vt:lpstr>Методична робота гімназії</vt:lpstr>
      <vt:lpstr>Виховна робота </vt:lpstr>
      <vt:lpstr>Патріотичне виховання</vt:lpstr>
      <vt:lpstr>Патріотичне виховання</vt:lpstr>
      <vt:lpstr>Допомога ЗСУ</vt:lpstr>
      <vt:lpstr>Допомога ЗСУ: пельмені на ярмарок</vt:lpstr>
      <vt:lpstr>     За період 2023/2024 навчального року за рахунок бюджетних надходжень, коштом громади , спонсорів ТОВ АП «Грузьке» , із залученням батьківської допомоги: 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керівника Грузької гімназії за 2023-2024 н.р.</dc:title>
  <dc:creator>PK_Home</dc:creator>
  <cp:lastModifiedBy>PK_Home</cp:lastModifiedBy>
  <cp:revision>9</cp:revision>
  <dcterms:created xsi:type="dcterms:W3CDTF">2024-06-19T22:17:35Z</dcterms:created>
  <dcterms:modified xsi:type="dcterms:W3CDTF">2024-06-20T20:09:50Z</dcterms:modified>
</cp:coreProperties>
</file>